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87" r:id="rId3"/>
    <p:sldId id="288" r:id="rId4"/>
    <p:sldId id="308" r:id="rId5"/>
    <p:sldId id="309" r:id="rId6"/>
    <p:sldId id="310" r:id="rId7"/>
    <p:sldId id="277" r:id="rId8"/>
    <p:sldId id="311" r:id="rId9"/>
    <p:sldId id="312" r:id="rId10"/>
    <p:sldId id="313" r:id="rId11"/>
    <p:sldId id="314" r:id="rId12"/>
    <p:sldId id="315" r:id="rId13"/>
    <p:sldId id="316" r:id="rId14"/>
    <p:sldId id="317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99FF"/>
    <a:srgbClr val="1E5AB2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85" autoAdjust="0"/>
    <p:restoredTop sz="99314" autoAdjust="0"/>
  </p:normalViewPr>
  <p:slideViewPr>
    <p:cSldViewPr>
      <p:cViewPr>
        <p:scale>
          <a:sx n="100" d="100"/>
          <a:sy n="100" d="100"/>
        </p:scale>
        <p:origin x="1159" y="5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9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F9036-FCF8-4E26-B6D6-2BEB6EDB350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88432-EB1F-427A-9DD9-E475E96FB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8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88432-EB1F-427A-9DD9-E475E96FBF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746930" y="1372791"/>
            <a:ext cx="8229600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62380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</p:spTree>
    <p:extLst>
      <p:ext uri="{BB962C8B-B14F-4D97-AF65-F5344CB8AC3E}">
        <p14:creationId xmlns:p14="http://schemas.microsoft.com/office/powerpoint/2010/main" val="46396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2626"/>
            <a:ext cx="9144000" cy="446087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81604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0702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4029499"/>
            <a:ext cx="3392206" cy="8205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5495" y="1208647"/>
            <a:ext cx="7200384" cy="284248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3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914400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1" y="1077078"/>
            <a:ext cx="3998889" cy="1380206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636D6E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rgbClr val="636D6E"/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rgbClr val="636D6E"/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388385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3" y="1372791"/>
            <a:ext cx="4701503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22574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372791"/>
            <a:ext cx="6527582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</p:spTree>
    <p:extLst>
      <p:ext uri="{BB962C8B-B14F-4D97-AF65-F5344CB8AC3E}">
        <p14:creationId xmlns:p14="http://schemas.microsoft.com/office/powerpoint/2010/main" val="34222820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73FF3E-C493-4604-920C-6FAD14CFA963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597FB2-5F3E-4FF0-92AF-52E11D11C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9144000" cy="514349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518368" y="4763429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fld id="{B5C881AA-F0C4-B947-803C-EA0A96934EAC}" type="slidenum">
              <a:rPr lang="en-US" sz="1200">
                <a:solidFill>
                  <a:srgbClr val="636D6E"/>
                </a:solidFill>
              </a:rPr>
              <a:pPr defTabSz="457200"/>
              <a:t>‹#›</a:t>
            </a:fld>
            <a:endParaRPr lang="en-US" sz="1200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8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A7182-7277-4DAD-9A3E-F04AEECB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1053" r="2055" b="1882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361950"/>
            <a:ext cx="7772400" cy="110251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Complex Attosecond Transient-absorption</a:t>
            </a:r>
          </a:p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Spectroscopy</a:t>
            </a:r>
            <a:endParaRPr lang="en-US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" y="3679032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Stephen J. Hageman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Agostini-DiMauro Ultrafast Atomic Physics Research Group</a:t>
            </a:r>
          </a:p>
          <a:p>
            <a:pPr algn="ctr"/>
            <a:endParaRPr lang="en-US" sz="1600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Ph.D. Dissertation Defense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Dec. 8, 2020</a:t>
            </a:r>
          </a:p>
        </p:txBody>
      </p:sp>
    </p:spTree>
    <p:extLst>
      <p:ext uri="{BB962C8B-B14F-4D97-AF65-F5344CB8AC3E}">
        <p14:creationId xmlns:p14="http://schemas.microsoft.com/office/powerpoint/2010/main" val="3788634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7712D-1EE0-4B17-B16F-965276D2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14350"/>
            <a:ext cx="5526877" cy="220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CD7E0A-6D5E-427D-B4A8-1B442533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3173" y="714228"/>
            <a:ext cx="208525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2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9">
            <a:extLst>
              <a:ext uri="{FF2B5EF4-FFF2-40B4-BE49-F238E27FC236}">
                <a16:creationId xmlns:a16="http://schemas.microsoft.com/office/drawing/2014/main" id="{7C04CDB1-3B2F-4591-BA5F-2EE56034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6474" y="-1446724"/>
            <a:ext cx="2514600" cy="73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F5814-EC0F-4FE5-9233-58B97831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09" y="742950"/>
            <a:ext cx="3695700" cy="12210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E95DD4-362E-46BF-AAB7-633789B54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8"/>
          <a:stretch/>
        </p:blipFill>
        <p:spPr>
          <a:xfrm>
            <a:off x="2743200" y="2710819"/>
            <a:ext cx="3063672" cy="1912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71631-A6D5-4A23-965C-220095C23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531" y="2647950"/>
            <a:ext cx="3280469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9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025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F5814-EC0F-4FE5-9233-58B97831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167976"/>
            <a:ext cx="4191000" cy="13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Academic History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B34FC7-1EA1-46F3-8B91-16D4FB36B5FF}"/>
              </a:ext>
            </a:extLst>
          </p:cNvPr>
          <p:cNvGrpSpPr/>
          <p:nvPr/>
        </p:nvGrpSpPr>
        <p:grpSpPr>
          <a:xfrm>
            <a:off x="209550" y="819150"/>
            <a:ext cx="8724900" cy="954107"/>
            <a:chOff x="152400" y="819150"/>
            <a:chExt cx="8724900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46574-8117-49AB-A9A8-AB56D9DAAD4A}"/>
                </a:ext>
              </a:extLst>
            </p:cNvPr>
            <p:cNvSpPr txBox="1"/>
            <p:nvPr/>
          </p:nvSpPr>
          <p:spPr>
            <a:xfrm>
              <a:off x="152400" y="819150"/>
              <a:ext cx="7848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B.S. Physics and Mathematics, Johns Hopkins University……………………………………………………….................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Entered OSU physics graduate program………………………………………………………….........................................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Completed candidacy exam……………………………………………………………………………………………………………….....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M.S. Physics, OSU…………………………………………………………………………………………………………………………………..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9D864-41E8-4663-9935-4058D353A76E}"/>
                </a:ext>
              </a:extLst>
            </p:cNvPr>
            <p:cNvSpPr txBox="1"/>
            <p:nvPr/>
          </p:nvSpPr>
          <p:spPr>
            <a:xfrm>
              <a:off x="7886700" y="819150"/>
              <a:ext cx="990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cs typeface="Kalinga" panose="020B0502040204020203" pitchFamily="34" charset="0"/>
                </a:rPr>
                <a:t>2011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2012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E41103-E315-465C-9CCA-257AD57128DB}"/>
              </a:ext>
            </a:extLst>
          </p:cNvPr>
          <p:cNvSpPr txBox="1"/>
          <p:nvPr/>
        </p:nvSpPr>
        <p:spPr>
          <a:xfrm>
            <a:off x="152400" y="1911756"/>
            <a:ext cx="88773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Kalinga" panose="020B0502040204020203" pitchFamily="34" charset="0"/>
              </a:rPr>
              <a:t>Publication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Kalinga" panose="020B0502040204020203" pitchFamily="34" charset="0"/>
              </a:rPr>
              <a:t>Cr:ZnSe</a:t>
            </a:r>
            <a:r>
              <a:rPr lang="en-US" sz="1200" dirty="0">
                <a:cs typeface="Kalinga" panose="020B0502040204020203" pitchFamily="34" charset="0"/>
              </a:rPr>
              <a:t> mid-IR, multi-</a:t>
            </a:r>
            <a:r>
              <a:rPr lang="en-US" sz="1200" dirty="0" err="1">
                <a:cs typeface="Kalinga" panose="020B0502040204020203" pitchFamily="34" charset="0"/>
              </a:rPr>
              <a:t>mJ</a:t>
            </a:r>
            <a:r>
              <a:rPr lang="en-US" sz="1200" dirty="0">
                <a:cs typeface="Kalinga" panose="020B0502040204020203" pitchFamily="34" charset="0"/>
              </a:rPr>
              <a:t>, few-cycle amplifier: a new platform for attosecond soft-X-ray physics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V. E. Leshchenko, B. K. Talbert, Y. H. Lai, S. Li, Y. Tang, </a:t>
            </a:r>
            <a:r>
              <a:rPr lang="en-US" sz="1000" b="1" dirty="0">
                <a:cs typeface="Kalinga" panose="020B0502040204020203" pitchFamily="34" charset="0"/>
              </a:rPr>
              <a:t>S. J. Hageman</a:t>
            </a:r>
            <a:r>
              <a:rPr lang="en-US" sz="1000" dirty="0">
                <a:cs typeface="Kalinga" panose="020B0502040204020203" pitchFamily="34" charset="0"/>
              </a:rPr>
              <a:t>, G. Smith, P. Agostini, L. F. DiMauro, and C. I. </a:t>
            </a:r>
            <a:r>
              <a:rPr lang="en-US" sz="1000" dirty="0" err="1">
                <a:cs typeface="Kalinga" panose="020B0502040204020203" pitchFamily="34" charset="0"/>
              </a:rPr>
              <a:t>Blaga</a:t>
            </a:r>
            <a:r>
              <a:rPr lang="en-US" sz="1000" dirty="0">
                <a:cs typeface="Kalinga" panose="020B0502040204020203" pitchFamily="34" charset="0"/>
              </a:rPr>
              <a:t>, Optica 7 (8), 981-988 (2020)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High relative-phase precision beam duplicator for mid-infrared femtosecond pulses 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A. Camper, H. Park, </a:t>
            </a:r>
            <a:r>
              <a:rPr lang="en-US" sz="1000" b="1" dirty="0">
                <a:cs typeface="Kalinga" panose="020B0502040204020203" pitchFamily="34" charset="0"/>
              </a:rPr>
              <a:t>S. J. Hageman</a:t>
            </a:r>
            <a:r>
              <a:rPr lang="en-US" sz="1000" dirty="0">
                <a:cs typeface="Kalinga" panose="020B0502040204020203" pitchFamily="34" charset="0"/>
              </a:rPr>
              <a:t>, G. Smith, T. Auguste, P. Agostini, and L. F. DiMauro, Optics Letters, 44 (22), 5465-5468 (2019)</a:t>
            </a:r>
          </a:p>
          <a:p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Epitaxial films of Heusler compound Co</a:t>
            </a:r>
            <a:r>
              <a:rPr lang="en-US" sz="1200" baseline="-25000" dirty="0">
                <a:cs typeface="Kalinga" panose="020B0502040204020203" pitchFamily="34" charset="0"/>
              </a:rPr>
              <a:t>2</a:t>
            </a:r>
            <a:r>
              <a:rPr lang="en-US" sz="1200" dirty="0">
                <a:cs typeface="Kalinga" panose="020B0502040204020203" pitchFamily="34" charset="0"/>
              </a:rPr>
              <a:t>FeAl</a:t>
            </a:r>
            <a:r>
              <a:rPr lang="en-US" sz="1200" baseline="-25000" dirty="0">
                <a:cs typeface="Kalinga" panose="020B0502040204020203" pitchFamily="34" charset="0"/>
              </a:rPr>
              <a:t>0.5</a:t>
            </a:r>
            <a:r>
              <a:rPr lang="en-US" sz="1200" dirty="0">
                <a:cs typeface="Kalinga" panose="020B0502040204020203" pitchFamily="34" charset="0"/>
              </a:rPr>
              <a:t>Si</a:t>
            </a:r>
            <a:r>
              <a:rPr lang="en-US" sz="1200" baseline="-25000" dirty="0">
                <a:cs typeface="Kalinga" panose="020B0502040204020203" pitchFamily="34" charset="0"/>
              </a:rPr>
              <a:t>0.5</a:t>
            </a:r>
            <a:r>
              <a:rPr lang="en-US" sz="1200" dirty="0">
                <a:cs typeface="Kalinga" panose="020B0502040204020203" pitchFamily="34" charset="0"/>
              </a:rPr>
              <a:t> with high crystalline quality grown by off-axis sputtering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B. Peters, A. </a:t>
            </a:r>
            <a:r>
              <a:rPr lang="en-US" sz="1000" dirty="0" err="1">
                <a:cs typeface="Kalinga" panose="020B0502040204020203" pitchFamily="34" charset="0"/>
              </a:rPr>
              <a:t>Alfonsov</a:t>
            </a:r>
            <a:r>
              <a:rPr lang="en-US" sz="1000" dirty="0">
                <a:cs typeface="Kalinga" panose="020B0502040204020203" pitchFamily="34" charset="0"/>
              </a:rPr>
              <a:t>, C. G. F. Blum, </a:t>
            </a:r>
            <a:r>
              <a:rPr lang="en-US" sz="1000" b="1" dirty="0">
                <a:cs typeface="Kalinga" panose="020B0502040204020203" pitchFamily="34" charset="0"/>
              </a:rPr>
              <a:t>S. J. Hageman</a:t>
            </a:r>
            <a:r>
              <a:rPr lang="en-US" sz="1000" dirty="0">
                <a:cs typeface="Kalinga" panose="020B0502040204020203" pitchFamily="34" charset="0"/>
              </a:rPr>
              <a:t>, P. M. Woodward, S. </a:t>
            </a:r>
            <a:r>
              <a:rPr lang="en-US" sz="1000" dirty="0" err="1">
                <a:cs typeface="Kalinga" panose="020B0502040204020203" pitchFamily="34" charset="0"/>
              </a:rPr>
              <a:t>Wurmehl</a:t>
            </a:r>
            <a:r>
              <a:rPr lang="en-US" sz="1000" dirty="0">
                <a:cs typeface="Kalinga" panose="020B0502040204020203" pitchFamily="34" charset="0"/>
              </a:rPr>
              <a:t>, B. Büchner, and F. Y. Yang, Appl. Phys. Lett. 103, 162404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Parallel fabrication of magnetic tunnel junction nanopillars by nanosphere lithography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W. G. Wang, A. Pearse, M. Li, </a:t>
            </a:r>
            <a:r>
              <a:rPr lang="en-US" sz="1000" b="1" dirty="0">
                <a:cs typeface="Kalinga" panose="020B0502040204020203" pitchFamily="34" charset="0"/>
              </a:rPr>
              <a:t>S. Hageman</a:t>
            </a:r>
            <a:r>
              <a:rPr lang="en-US" sz="1000" dirty="0">
                <a:cs typeface="Kalinga" panose="020B0502040204020203" pitchFamily="34" charset="0"/>
              </a:rPr>
              <a:t>, A. X. Chen, F. Q. Zhu, and C. L. </a:t>
            </a:r>
            <a:r>
              <a:rPr lang="en-US" sz="1000" dirty="0" err="1">
                <a:cs typeface="Kalinga" panose="020B0502040204020203" pitchFamily="34" charset="0"/>
              </a:rPr>
              <a:t>Chien</a:t>
            </a:r>
            <a:r>
              <a:rPr lang="en-US" sz="1000" dirty="0">
                <a:cs typeface="Kalinga" panose="020B0502040204020203" pitchFamily="34" charset="0"/>
              </a:rPr>
              <a:t>, Scientific Report 3, 1948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Electric-field-assisted switching in magnetic tunnel junctions</a:t>
            </a: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W. G. Wang, M. Li, </a:t>
            </a:r>
            <a:r>
              <a:rPr lang="en-US" sz="1000" b="1" dirty="0">
                <a:cs typeface="Kalinga" panose="020B0502040204020203" pitchFamily="34" charset="0"/>
              </a:rPr>
              <a:t>S. Hageman</a:t>
            </a:r>
            <a:r>
              <a:rPr lang="en-US" sz="1000" dirty="0">
                <a:cs typeface="Kalinga" panose="020B0502040204020203" pitchFamily="34" charset="0"/>
              </a:rPr>
              <a:t>, and C. L. </a:t>
            </a:r>
            <a:r>
              <a:rPr lang="en-US" sz="1000" dirty="0" err="1">
                <a:cs typeface="Kalinga" panose="020B0502040204020203" pitchFamily="34" charset="0"/>
              </a:rPr>
              <a:t>Chien</a:t>
            </a:r>
            <a:r>
              <a:rPr lang="en-US" sz="1000" dirty="0">
                <a:cs typeface="Kalinga" panose="020B0502040204020203" pitchFamily="34" charset="0"/>
              </a:rPr>
              <a:t>, Nature Mater. 11, 64 (2012)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Kalinga" panose="020B0502040204020203" pitchFamily="34" charset="0"/>
              </a:rPr>
              <a:t>Thermal annealing study of magnetoresistance and perpendicular anisotropy in magnetic tunnel junctions based on MgO and </a:t>
            </a:r>
            <a:r>
              <a:rPr lang="en-US" sz="1200" dirty="0" err="1">
                <a:cs typeface="Kalinga" panose="020B0502040204020203" pitchFamily="34" charset="0"/>
              </a:rPr>
              <a:t>CoFeB</a:t>
            </a:r>
            <a:endParaRPr lang="en-US" sz="1200" dirty="0">
              <a:cs typeface="Kalinga" panose="020B0502040204020203" pitchFamily="34" charset="0"/>
            </a:endParaRPr>
          </a:p>
          <a:p>
            <a:pPr lvl="1"/>
            <a:r>
              <a:rPr lang="en-US" sz="1000" dirty="0">
                <a:cs typeface="Kalinga" panose="020B0502040204020203" pitchFamily="34" charset="0"/>
              </a:rPr>
              <a:t>W. G. Wang, </a:t>
            </a:r>
            <a:r>
              <a:rPr lang="en-US" sz="1000" b="1" dirty="0">
                <a:cs typeface="Kalinga" panose="020B0502040204020203" pitchFamily="34" charset="0"/>
              </a:rPr>
              <a:t>S. Hageman</a:t>
            </a:r>
            <a:r>
              <a:rPr lang="en-US" sz="1000" dirty="0">
                <a:cs typeface="Kalinga" panose="020B0502040204020203" pitchFamily="34" charset="0"/>
              </a:rPr>
              <a:t>, M. Li, S. X. Huang, X. M. Kou, X. Fan, J. Q. Xiao, and C. L. </a:t>
            </a:r>
            <a:r>
              <a:rPr lang="en-US" sz="1000" dirty="0" err="1">
                <a:cs typeface="Kalinga" panose="020B0502040204020203" pitchFamily="34" charset="0"/>
              </a:rPr>
              <a:t>Chien</a:t>
            </a:r>
            <a:r>
              <a:rPr lang="en-US" sz="1000" dirty="0">
                <a:cs typeface="Kalinga" panose="020B0502040204020203" pitchFamily="34" charset="0"/>
              </a:rPr>
              <a:t>,  Appl. Phys. Lett. 99, 102502 (2011)</a:t>
            </a:r>
          </a:p>
        </p:txBody>
      </p:sp>
    </p:spTree>
    <p:extLst>
      <p:ext uri="{BB962C8B-B14F-4D97-AF65-F5344CB8AC3E}">
        <p14:creationId xmlns:p14="http://schemas.microsoft.com/office/powerpoint/2010/main" val="5406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047750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Introduction: Attosecond transient-absorption </a:t>
            </a:r>
            <a:r>
              <a:rPr lang="en-US" dirty="0" err="1"/>
              <a:t>spectroscpy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Apparatus: Transient absorption beamline (</a:t>
            </a:r>
            <a:r>
              <a:rPr lang="en-US" dirty="0" err="1"/>
              <a:t>TABLe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Investigations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Two-source High Harmonic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Measurement of Refractive Index using SWPG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Attosecond Transient-absorption Spectroscopy of Argon Fano Resonances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Complex Attosecond Transient-absorption Spectroscopy</a:t>
            </a:r>
          </a:p>
        </p:txBody>
      </p:sp>
    </p:spTree>
    <p:extLst>
      <p:ext uri="{BB962C8B-B14F-4D97-AF65-F5344CB8AC3E}">
        <p14:creationId xmlns:p14="http://schemas.microsoft.com/office/powerpoint/2010/main" val="310871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static.bhphotovideo.com/explora/sites/default/files/styles/top_shot/public/TOPexpspeed1_0.jpg?itok=tX7kj-3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1599639"/>
            <a:ext cx="435186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376" y="4877972"/>
            <a:ext cx="78172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*https://www.bhphotovideo.com/explora/photography/tips-and-solutions/understanding-exposure-part-3-shutter-speed</a:t>
            </a:r>
          </a:p>
        </p:txBody>
      </p:sp>
      <p:sp>
        <p:nvSpPr>
          <p:cNvPr id="6" name="AutoShape 4" descr="Image result for goofy movie photograph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8" name="Picture 6" descr="http://findingmickey.squarespace.com/picture/goofymovie-bambiplush.jpg?pictureId=1866189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99639"/>
            <a:ext cx="3450256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897405" y="2495550"/>
            <a:ext cx="533400" cy="328051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320" name="Picture 8" descr="Image result for atom nucle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71750"/>
            <a:ext cx="68579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6019799" y="23431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57999" y="23145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67399" y="29262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17199" y="36385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159574" y="33337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975" y="1075456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fast of a camera shutter speed do we need to image a hummingbird’s wing?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399" y="48100"/>
            <a:ext cx="864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Attosecond Probing of Electron Dynamics with Ultrafast Lasers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399" y="4181573"/>
            <a:ext cx="712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Wings flap 10-15 times per second or every ~ 80 </a:t>
            </a:r>
            <a:r>
              <a:rPr lang="en-US" dirty="0" err="1"/>
              <a:t>ms</a:t>
            </a:r>
            <a:r>
              <a:rPr lang="en-US" dirty="0"/>
              <a:t> (80 x 10</a:t>
            </a:r>
            <a:r>
              <a:rPr lang="en-US" baseline="30000" dirty="0"/>
              <a:t>-3</a:t>
            </a:r>
            <a:r>
              <a:rPr lang="en-US" dirty="0"/>
              <a:t> 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9325" y="895350"/>
            <a:ext cx="868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fast of a camera shutter speed do we need to image an electron moving around a nucleus?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5575" y="4223197"/>
            <a:ext cx="882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 orbits hydrogen nucleus 6.67 x 10</a:t>
            </a:r>
            <a:r>
              <a:rPr lang="en-US" baseline="30000" dirty="0"/>
              <a:t>15</a:t>
            </a:r>
            <a:r>
              <a:rPr lang="en-US" dirty="0"/>
              <a:t> times per second, every 150 as (10</a:t>
            </a:r>
            <a:r>
              <a:rPr lang="en-US" baseline="30000" dirty="0"/>
              <a:t>-18</a:t>
            </a:r>
            <a:r>
              <a:rPr lang="en-US" dirty="0"/>
              <a:t> 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6798" y="4508640"/>
            <a:ext cx="712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Wings flap 10-15 times per second or every ~ 80 </a:t>
            </a:r>
            <a:r>
              <a:rPr lang="en-US" dirty="0" err="1"/>
              <a:t>ms</a:t>
            </a:r>
            <a:r>
              <a:rPr lang="en-US" dirty="0"/>
              <a:t> (80 x 10</a:t>
            </a:r>
            <a:r>
              <a:rPr lang="en-US" baseline="30000" dirty="0"/>
              <a:t>-3</a:t>
            </a:r>
            <a:r>
              <a:rPr lang="en-US" dirty="0"/>
              <a:t> 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47664" y="1352550"/>
            <a:ext cx="14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53258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29 0.00062 0.01371 0.00185 0.02083 0.0037 C 0.02829 0.00802 0.03732 0.00957 0.04513 0.01234 C 0.04947 0.01605 0.05434 0.01636 0.05902 0.01852 C 0.06145 0.0216 0.06423 0.02099 0.06666 0.02346 C 0.06805 0.025 0.07083 0.02839 0.07083 0.02839 C 0.07378 0.03611 0.07899 0.04167 0.08333 0.04691 C 0.08576 0.05339 0.08941 0.05525 0.09236 0.06049 C 0.09479 0.06481 0.09774 0.07222 0.0993 0.07778 C 0.10399 0.09413 0.10607 0.11296 0.1118 0.12839 C 0.11284 0.1358 0.11388 0.14321 0.11458 0.15062 C 0.11441 0.15833 0.11441 0.16636 0.11388 0.17407 C 0.11302 0.18673 0.09757 0.20525 0.09166 0.20864 C 0.05954 0.2071 0.071 0.20987 0.05208 0.19876 C 0.05138 0.19753 0.05086 0.19599 0.05 0.19506 C 0.04913 0.19413 0.04809 0.19383 0.04722 0.19259 C 0.0434 0.18673 0.03906 0.1787 0.03611 0.1716 C 0.03246 0.16265 0.02951 0.15247 0.025 0.14444 C 0.02395 0.1392 0.02204 0.1358 0.02083 0.13086 C 0.01927 0.12407 0.01892 0.11728 0.01458 0.11481 C 0.01128 0.10895 0.00937 0.10092 0.00555 0.09629 C 0.00347 0.08889 0.00052 0.08241 -0.00278 0.07654 C -0.00452 0.06697 -0.00695 0.05648 -0.00903 0.04691 C -0.01025 0.03333 -0.01285 0.01049 -0.00348 0.00494 C -0.00053 -0.00031 -0.00209 0 0 0 Z " pathEditMode="relative" ptsTypes="fffffffffffffffffffffffff">
                                      <p:cBhvr>
                                        <p:cTn id="6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2.71605E-6 C 0.00522 0.0037 0.0099 0.00926 0.01528 0.01235 C 0.01719 0.01512 0.0198 0.01667 0.02153 0.01975 C 0.02501 0.02593 0.0264 0.03611 0.02917 0.04321 C 0.03022 0.05062 0.03143 0.05741 0.03334 0.0642 C 0.03282 0.07377 0.03282 0.08333 0.03195 0.09259 C 0.03108 0.1034 0.02136 0.11512 0.01737 0.12222 C 0.00834 0.13827 -0.00919 0.1537 -0.02152 0.15926 C -0.02812 0.16698 -0.03593 0.16821 -0.04374 0.16914 C -0.04774 0.17377 -0.05294 0.17284 -0.05763 0.17531 C -0.05902 0.17593 -0.06058 0.17623 -0.0618 0.17778 C -0.06249 0.1787 -0.06319 0.17963 -0.06388 0.18025 C -0.06701 0.18272 -0.07031 0.18241 -0.0736 0.18395 C -0.0776 0.1858 -0.08142 0.18827 -0.08541 0.19012 C -0.09426 0.18951 -0.10399 0.19475 -0.1118 0.18765 C -0.11353 0.18611 -0.1144 0.1821 -0.11597 0.18025 C -0.11805 0.16235 -0.12169 0.1429 -0.11666 0.12469 C -0.11093 0.10463 -0.10225 0.09414 -0.09305 0.08025 C -0.08888 0.07377 -0.08524 0.06667 -0.08055 0.06173 C -0.07586 0.04938 -0.06978 0.04167 -0.0618 0.03827 C -0.05728 0.03302 -0.05156 0.03333 -0.04652 0.03086 C -0.04027 0.02778 -0.03541 0.01975 -0.02916 0.01728 C -0.02638 0.01636 -0.02343 0.01481 -0.02083 0.01358 C -0.01874 0.01265 -0.01458 0.00988 -0.01458 0.00988 C -0.01041 0.00247 -0.00607 0.00185 6.66667E-6 -2.71605E-6 Z " pathEditMode="relative" ptsTypes="fffffffffffffffffffffffff">
                                      <p:cBhvr>
                                        <p:cTn id="7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99 -0.01419 0.01753 -0.01481 0.02847 -0.01728 C 0.03507 -0.01882 0.04132 -0.02191 0.04792 -0.02345 C 0.06389 -0.03487 0.08438 -0.03611 0.10139 -0.0395 C 0.11667 -0.04722 0.13264 -0.0432 0.14792 -0.03827 C 0.15573 -0.0358 0.15694 -0.0358 0.16319 -0.03209 C 0.16632 -0.03024 0.16979 -0.02901 0.17292 -0.02716 C 0.17361 -0.02685 0.175 -0.02592 0.175 -0.02592 C 0.17674 -0.02129 0.17865 -0.02006 0.17986 -0.01481 C 0.18038 -0.01234 0.18125 -0.0074 0.18125 -0.0074 C 0.18056 0.01945 0.18281 0.02963 0.16806 0.03334 C 0.15486 0.0426 0.13438 0.03797 0.12361 0.03828 C 0.10955 0.04661 0.10399 0.04476 0.08542 0.04568 C 0.06233 0.05402 0.04271 0.04877 0.01736 0.04815 C 0.01233 0.04507 0.01458 0.0463 0.01042 0.04445 C 0.00764 0.04105 0.00538 0.04105 0.00208 0.03951 C -0.00017 0.03859 -0.00191 0.03581 -0.00417 0.03457 C -0.00712 0.02933 -0.00573 0.03303 -0.00694 0.02593 C -0.00729 0.02346 -0.00833 0.01852 -0.00833 0.01852 C -0.00781 0.01605 -0.00781 0.01328 -0.00694 0.01112 C -0.00608 0.00865 -0.00069 0.00803 0 0.00618 C 0.00069 0.00433 0 0.00217 0 0 Z " pathEditMode="relative" ptsTypes="ffffffffffffffffffffff">
                                      <p:cBhvr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805 -0.00062 -0.03663 0.00586 -0.05417 -0.00247 C -0.06684 -0.00864 -0.07969 -0.01667 -0.09167 -0.02593 C -0.09253 -0.02654 -0.09358 -0.02654 -0.09444 -0.02716 C -0.09653 -0.0284 -0.09878 -0.02901 -0.10069 -0.03086 C -0.10625 -0.0358 -0.11128 -0.04136 -0.11736 -0.04321 C -0.1217 -0.04691 -0.12552 -0.04661 -0.12986 -0.04938 C -0.13472 -0.05247 -0.13854 -0.05741 -0.14375 -0.05926 C -0.14618 -0.06204 -0.1493 -0.06296 -0.15139 -0.06667 C -0.15434 -0.07191 -0.15833 -0.07747 -0.1618 -0.08148 C -0.16267 -0.08735 -0.16458 -0.08858 -0.16597 -0.09383 C -0.16649 -0.0963 -0.16736 -0.10124 -0.16736 -0.10124 C -0.16667 -0.11327 -0.1658 -0.12037 -0.15903 -0.12346 C -0.14323 -0.12253 -0.1276 -0.12222 -0.1118 -0.12099 C -0.10816 -0.12068 -0.10989 -0.11945 -0.10694 -0.11728 C -0.09896 -0.11111 -0.09062 -0.1034 -0.08194 -0.10124 C -0.075 -0.09722 -0.06805 -0.09383 -0.06111 -0.09012 C -0.06024 -0.08951 -0.0592 -0.08951 -0.05833 -0.08889 C -0.05729 -0.08827 -0.0566 -0.08704 -0.05555 -0.08642 C -0.05382 -0.08549 -0.05 -0.08395 -0.05 -0.08395 C -0.04739 -0.08086 -0.04444 -0.07747 -0.04167 -0.07531 C -0.03889 -0.07315 -0.03576 -0.07315 -0.03333 -0.07037 C -0.02934 -0.06574 -0.02483 -0.06019 -0.02014 -0.05803 C -0.01423 -0.05154 -0.0092 -0.04445 -0.00278 -0.04074 C -0.00156 -0.03858 0.00035 -0.03735 0.00139 -0.03457 C 0.00347 -0.02932 0.00625 -0.01945 0.00764 -0.01358 C 0.00747 -0.01111 0.00764 -0.00833 0.00695 -0.00617 C 0.0059 -0.00309 -0.00382 -0.00124 -0.00417 -0.00124 " pathEditMode="relative" ptsTypes="fffffffffffffffffffffffffffA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56 0.00339 -0.00799 -0.0071 -0.0125 -0.00988 C -0.01719 -0.01821 -0.01806 -0.02593 -0.02084 -0.0358 C -0.02153 -0.04414 -0.02309 -0.05124 -0.02431 -0.05926 C -0.02448 -0.06389 -0.02448 -0.06852 -0.025 -0.07284 C -0.02518 -0.07438 -0.02622 -0.075 -0.02639 -0.07654 C -0.02743 -0.08673 -0.02709 -0.0963 -0.02847 -0.10617 C -0.02917 -0.12068 -0.03004 -0.13488 -0.03056 -0.14938 C -0.03004 -0.16543 -0.02986 -0.18148 -0.02917 -0.19753 C -0.02882 -0.20803 -0.02587 -0.21914 -0.025 -0.22963 C -0.02431 -0.23796 -0.02483 -0.24907 -0.02292 -0.25679 C -0.02101 -0.2642 -0.01632 -0.2642 -0.0125 -0.26543 C -0.0092 -0.26512 -0.00608 -0.26482 -0.00278 -0.2642 C 0.00035 -0.26358 0.0026 -0.25864 0.00555 -0.25679 C 0.00798 -0.2537 0.00972 -0.24969 0.0125 -0.24815 C 0.01475 -0.24414 0.01805 -0.23519 0.02083 -0.2321 C 0.02187 -0.22315 0.02552 -0.2142 0.02847 -0.20617 C 0.03038 -0.19136 0.03264 -0.175 0.03541 -0.16049 C 0.03524 -0.12747 0.03524 -0.09475 0.03472 -0.06173 C 0.03455 -0.05525 0.03212 -0.04198 0.02986 -0.03704 C 0.02864 -0.03426 0.02569 -0.02963 0.02569 -0.02963 C 0.0243 -0.02191 0.02621 -0.02932 0.02153 -0.02346 C 0.02083 -0.02253 0.02066 -0.02068 0.02014 -0.01975 C 0.01962 -0.01883 0.01875 -0.01821 0.01805 -0.01728 C 0.01562 -0.0108 0.00989 -0.00926 0.00555 -0.00741 C 0.00225 -0.0034 0.00416 -0.00586 0 0 Z " pathEditMode="relative" ptsTypes="ffffffffffffffffffffffffff">
                                      <p:cBhvr>
                                        <p:cTn id="7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9" grpId="0"/>
      <p:bldP spid="9" grpId="1"/>
      <p:bldP spid="10" grpId="0"/>
      <p:bldP spid="10" grpId="1"/>
      <p:bldP spid="19" grpId="0"/>
      <p:bldP spid="11" grpId="0"/>
      <p:bldP spid="18" grpId="0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pump-probe</a:t>
            </a:r>
          </a:p>
        </p:txBody>
      </p:sp>
      <p:pic>
        <p:nvPicPr>
          <p:cNvPr id="7" name="Pump-probe_techniques_in_physics.ogv.1080p">
            <a:hlinkClick r:id="" action="ppaction://media"/>
            <a:extLst>
              <a:ext uri="{FF2B5EF4-FFF2-40B4-BE49-F238E27FC236}">
                <a16:creationId xmlns:a16="http://schemas.microsoft.com/office/drawing/2014/main" id="{AF874A05-1E23-4DB2-86A8-ED774ABFE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800" y="8953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F1487-E38E-48CC-9F08-7EDBAC99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742950"/>
            <a:ext cx="2590800" cy="2519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3ADB2C-ABA4-45B2-9364-84A27A094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26613"/>
            <a:ext cx="456057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33BE-3715-47A3-B9D8-716AAEC8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"/>
            <a:ext cx="4803322" cy="2521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24F18-49A7-4C3A-A337-8D4B8B88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22" y="1004886"/>
            <a:ext cx="4075325" cy="19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9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BAA6E3-5E79-4CBF-A011-D6E596E5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819150"/>
            <a:ext cx="446141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4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AA68F3-FB0D-433D-837F-0541F5E1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66750"/>
            <a:ext cx="6405324" cy="3460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8A20D1-DAE0-4E33-A3CC-E44820770478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8805661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16236</TotalTime>
  <Words>590</Words>
  <Application>Microsoft Office PowerPoint</Application>
  <PresentationFormat>On-screen Show (16:9)</PresentationFormat>
  <Paragraphs>56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</dc:creator>
  <cp:lastModifiedBy>Stephen</cp:lastModifiedBy>
  <cp:revision>957</cp:revision>
  <dcterms:created xsi:type="dcterms:W3CDTF">2018-05-20T17:17:52Z</dcterms:created>
  <dcterms:modified xsi:type="dcterms:W3CDTF">2020-12-01T22:57:43Z</dcterms:modified>
</cp:coreProperties>
</file>